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a datum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a datum</a:t>
            </a:r>
          </a:p>
        </p:txBody>
      </p:sp>
      <p:sp>
        <p:nvSpPr>
          <p:cNvPr id="12" name="Název prezentac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Název prezentace</a:t>
            </a:r>
          </a:p>
        </p:txBody>
      </p:sp>
      <p:sp>
        <p:nvSpPr>
          <p:cNvPr id="13" name="Text úrovně 1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Podtitul prezentace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Číslo snímku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ev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elená kopcovitá krajina"/>
          <p:cNvSpPr/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ázev prezentac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Název prezentace</a:t>
            </a:r>
          </a:p>
        </p:txBody>
      </p:sp>
      <p:sp>
        <p:nvSpPr>
          <p:cNvPr id="23" name="Autor a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a datum</a:t>
            </a:r>
          </a:p>
        </p:txBody>
      </p:sp>
      <p:sp>
        <p:nvSpPr>
          <p:cNvPr id="24" name="Text úrovně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Podtitul prezentace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ternativní název a 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Název snímku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Název snímku</a:t>
            </a:r>
          </a:p>
        </p:txBody>
      </p:sp>
      <p:sp>
        <p:nvSpPr>
          <p:cNvPr id="33" name="Text úrovně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Podtitul snímku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kály porostlé mechem"/>
          <p:cNvSpPr/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Číslo snímku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ázev snímku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Název snímku</a:t>
            </a:r>
          </a:p>
        </p:txBody>
      </p:sp>
      <p:sp>
        <p:nvSpPr>
          <p:cNvPr id="43" name="Podtitul snímku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Podtitul snímku</a:t>
            </a:r>
          </a:p>
        </p:txBody>
      </p:sp>
      <p:sp>
        <p:nvSpPr>
          <p:cNvPr id="44" name="Text úrovně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s odrážkami na snímku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úrovně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 s odrážkami na snímku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ev, odrážky,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Název snímku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Název snímku</a:t>
            </a:r>
          </a:p>
        </p:txBody>
      </p:sp>
      <p:sp>
        <p:nvSpPr>
          <p:cNvPr id="61" name="Podtitul snímku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Podtitul snímku</a:t>
            </a:r>
          </a:p>
        </p:txBody>
      </p:sp>
      <p:sp>
        <p:nvSpPr>
          <p:cNvPr id="62" name="Text úrovně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Text s odrážkami na snímku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Velký skalní útvar pod temnými mraky s polní cestou v popředí"/>
          <p:cNvSpPr/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ddí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Název oddílu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Název oddílu</a:t>
            </a:r>
          </a:p>
        </p:txBody>
      </p:sp>
      <p:sp>
        <p:nvSpPr>
          <p:cNvPr id="72" name="Číslo snímku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Jen 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ázev snímku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Název snímku</a:t>
            </a:r>
          </a:p>
        </p:txBody>
      </p:sp>
      <p:sp>
        <p:nvSpPr>
          <p:cNvPr id="80" name="Podtitul snímku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Podtitul snímku</a:t>
            </a:r>
          </a:p>
        </p:txBody>
      </p:sp>
      <p:sp>
        <p:nvSpPr>
          <p:cNvPr id="8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Název programu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Název programu</a:t>
            </a:r>
          </a:p>
        </p:txBody>
      </p:sp>
      <p:sp>
        <p:nvSpPr>
          <p:cNvPr id="89" name="Program – podtitul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Program – podtitul</a:t>
            </a:r>
          </a:p>
        </p:txBody>
      </p:sp>
      <p:sp>
        <p:nvSpPr>
          <p:cNvPr id="90" name="Text úrovně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Body programu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ý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úrovně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Výpis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ůležitý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Více o faktu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Více o faktu</a:t>
            </a:r>
          </a:p>
        </p:txBody>
      </p:sp>
      <p:sp>
        <p:nvSpPr>
          <p:cNvPr id="107" name="Text úrovně 1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Zdroj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Zdroj</a:t>
            </a:r>
          </a:p>
        </p:txBody>
      </p:sp>
      <p:sp>
        <p:nvSpPr>
          <p:cNvPr id="116" name="Text úrovně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„Význačný citát“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Detailní záběr divokých rostlin rostoucích mezi lávovými kameny"/>
          <p:cNvSpPr/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Velký skalní útvar pod temnými mraky s polní cestou v popředí"/>
          <p:cNvSpPr/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Detailní záběr divoké rostliny rostoucí mezi lávovými kameny"/>
          <p:cNvSpPr/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vodopád v zelené skalnaté krajině"/>
          <p:cNvSpPr/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ázev snímku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Název snímku</a:t>
            </a:r>
          </a:p>
        </p:txBody>
      </p:sp>
      <p:sp>
        <p:nvSpPr>
          <p:cNvPr id="3" name="Text úrovně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 s odrážkami na snímku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Číslo snímku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barbargym.cz" TargetMode="External"/><Relationship Id="rId3" Type="http://schemas.openxmlformats.org/officeDocument/2006/relationships/image" Target="../media/image5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3" Type="http://schemas.openxmlformats.org/officeDocument/2006/relationships/image" Target="../media/image7.png"/><Relationship Id="rId4" Type="http://schemas.openxmlformats.org/officeDocument/2006/relationships/image" Target="../media/image6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7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tanislavbrejcha.cz" TargetMode="External"/><Relationship Id="rId3" Type="http://schemas.openxmlformats.org/officeDocument/2006/relationships/hyperlink" Target="mailto:sbrejcha@seznam.cz" TargetMode="External"/><Relationship Id="rId4" Type="http://schemas.openxmlformats.org/officeDocument/2006/relationships/image" Target="../media/image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Mgr. Stanislav Brejcha 2022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Mgr. Stanislav Brejcha 2022</a:t>
            </a:r>
          </a:p>
        </p:txBody>
      </p:sp>
      <p:sp>
        <p:nvSpPr>
          <p:cNvPr id="152" name="Co má mladý plavec zvládnout na suchu?"/>
          <p:cNvSpPr txBox="1"/>
          <p:nvPr>
            <p:ph type="ctrTitle"/>
          </p:nvPr>
        </p:nvSpPr>
        <p:spPr>
          <a:xfrm>
            <a:off x="1206498" y="34991"/>
            <a:ext cx="21971004" cy="4648201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 má mladý plavec zvládnout na suchu?</a:t>
            </a:r>
          </a:p>
        </p:txBody>
      </p:sp>
      <p:sp>
        <p:nvSpPr>
          <p:cNvPr id="153" name="Klíčové vlastnosti, které chceme rozvíjet."/>
          <p:cNvSpPr txBox="1"/>
          <p:nvPr>
            <p:ph type="subTitle" sz="quarter" idx="1"/>
          </p:nvPr>
        </p:nvSpPr>
        <p:spPr>
          <a:xfrm>
            <a:off x="1435100" y="4377465"/>
            <a:ext cx="21971000" cy="19050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Klíčové vlastnosti, které chceme rozvíjet.</a:t>
            </a:r>
          </a:p>
        </p:txBody>
      </p:sp>
      <p:pic>
        <p:nvPicPr>
          <p:cNvPr id="154" name="Snímek obrazovky 2022-09-08 v 21.05.48.png" descr="Snímek obrazovky 2022-09-08 v 21.05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88450" y="5397500"/>
            <a:ext cx="5856193" cy="64428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O mně"/>
          <p:cNvSpPr txBox="1"/>
          <p:nvPr>
            <p:ph type="title"/>
          </p:nvPr>
        </p:nvSpPr>
        <p:spPr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 mně</a:t>
            </a:r>
          </a:p>
        </p:txBody>
      </p:sp>
      <p:sp>
        <p:nvSpPr>
          <p:cNvPr id="157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Závodní plavání 1998-2016…"/>
          <p:cNvSpPr txBox="1"/>
          <p:nvPr>
            <p:ph type="body" idx="1"/>
          </p:nvPr>
        </p:nvSpPr>
        <p:spPr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Závodní plavání 1998-2016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Silově-kondiční trenér od roku 2017</a:t>
            </a:r>
          </a:p>
          <a:p>
            <a:pPr lvl="1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Sportovci i běžná veřejnost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Od 2017 spolupráce s PKKrBr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Od 2019 spolupráce s Olymp CSMV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Od 2022 spolupráce se Slovenskou plaveckou reprezentací</a:t>
            </a:r>
          </a:p>
        </p:txBody>
      </p:sp>
      <p:pic>
        <p:nvPicPr>
          <p:cNvPr id="159" name="f62d03b4-6a8a-4e08-8f51-432f685f9da3.jpg" descr="f62d03b4-6a8a-4e08-8f51-432f685f9da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60244" y="177800"/>
            <a:ext cx="11857612" cy="78973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Obsah"/>
          <p:cNvSpPr txBox="1"/>
          <p:nvPr>
            <p:ph type="title"/>
          </p:nvPr>
        </p:nvSpPr>
        <p:spPr>
          <a:xfrm>
            <a:off x="1206500" y="13335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 spc="-183" sz="9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Obsah</a:t>
            </a:r>
          </a:p>
        </p:txBody>
      </p:sp>
      <p:sp>
        <p:nvSpPr>
          <p:cNvPr id="162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" name="Filozofie, obecné principy…"/>
          <p:cNvSpPr txBox="1"/>
          <p:nvPr>
            <p:ph type="body" idx="1"/>
          </p:nvPr>
        </p:nvSpPr>
        <p:spPr>
          <a:xfrm>
            <a:off x="1206500" y="5010504"/>
            <a:ext cx="21971000" cy="8256012"/>
          </a:xfrm>
          <a:prstGeom prst="rect">
            <a:avLst/>
          </a:prstGeom>
        </p:spPr>
        <p:txBody>
          <a:bodyPr/>
          <a:lstStyle/>
          <a:p>
            <a:pPr marL="609600" indent="-609600">
              <a:defRPr sz="6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Filozofie, obecné principy</a:t>
            </a:r>
          </a:p>
          <a:p>
            <a:pPr marL="609600" indent="-609600">
              <a:defRPr sz="6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 chceme rozvíjet</a:t>
            </a:r>
          </a:p>
          <a:p>
            <a:pPr marL="609600" indent="-609600">
              <a:defRPr sz="6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Vzorové tréninky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YOUTH PHYSICAL DEVELOPMENT (YPD) MODEL"/>
          <p:cNvSpPr txBox="1"/>
          <p:nvPr>
            <p:ph type="body" idx="21"/>
          </p:nvPr>
        </p:nvSpPr>
        <p:spPr>
          <a:xfrm>
            <a:off x="4076700" y="2901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YOUTH PHYSICAL DEVELOPMENT (YPD) MODEL</a:t>
            </a:r>
          </a:p>
        </p:txBody>
      </p:sp>
      <p:pic>
        <p:nvPicPr>
          <p:cNvPr id="166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67468" y="1911174"/>
            <a:ext cx="15849064" cy="12083179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 s odrážkami na snímk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pecifický x Nespecifický trénink"/>
          <p:cNvSpPr txBox="1"/>
          <p:nvPr>
            <p:ph type="title"/>
          </p:nvPr>
        </p:nvSpPr>
        <p:spPr>
          <a:xfrm>
            <a:off x="1100137" y="-247750"/>
            <a:ext cx="22183726" cy="164281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Specifický x Nespecifický trénink</a:t>
            </a:r>
          </a:p>
        </p:txBody>
      </p:sp>
      <p:sp>
        <p:nvSpPr>
          <p:cNvPr id="170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1" name="Specifický trénink pro plavce je odveden v jeho přirozeném prostředí - tedy ve vodě. Specifický silový trénink zahrnuje např. krátké rychlé úseky se zátěžovými pomůckami, packama, rychle kopání/vlnění apod.…"/>
          <p:cNvSpPr txBox="1"/>
          <p:nvPr>
            <p:ph type="body" idx="1"/>
          </p:nvPr>
        </p:nvSpPr>
        <p:spPr>
          <a:xfrm>
            <a:off x="1206500" y="3791304"/>
            <a:ext cx="21971000" cy="917041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Specifický trénink pro plavce je odveden v jeho přirozeném prostředí - tedy ve vodě. Specifický silový trénink zahrnuje např. krátké rychlé úseky se zátěžovými pomůckami, packama, rychle kopání/vlnění apod.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 suchu tedy můžeme trénovat pouze ve stejném nebo podobném směru pohybu nebo stejné svalové skupiny jaké vykonávají plavecký způsob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Specifický pro plavání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Specifický pro plavecký styl 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Specifický pro konkrétního plavce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Obecná pravidla"/>
          <p:cNvSpPr txBox="1"/>
          <p:nvPr>
            <p:ph type="title"/>
          </p:nvPr>
        </p:nvSpPr>
        <p:spPr>
          <a:xfrm>
            <a:off x="1206500" y="948957"/>
            <a:ext cx="21971000" cy="14331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Obecná pravidla</a:t>
            </a:r>
          </a:p>
        </p:txBody>
      </p:sp>
      <p:sp>
        <p:nvSpPr>
          <p:cNvPr id="174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5" name="Obecně je cílem naučit postupnými kroky plavce se efektivněji hýba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Obecně je cílem naučit postupnými kroky plavce se efektivněji hýbat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Dostat jej z bodu A do bodu B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Držet se v rozsahu mezi minimální efektivní a maximální uregenerovatelnou dávkou tréninku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Neupínat se na nějaké předepsané hodnoty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o chceme rozvíj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 chceme rozvíjet</a:t>
            </a:r>
          </a:p>
        </p:txBody>
      </p:sp>
      <p:sp>
        <p:nvSpPr>
          <p:cNvPr id="178" name="kognitivní funk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kognitivní funkce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mobilita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stabilita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flexibilita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síla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výbušnost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Kognitivní funk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Kognitivní funkce</a:t>
            </a:r>
          </a:p>
        </p:txBody>
      </p:sp>
      <p:sp>
        <p:nvSpPr>
          <p:cNvPr id="181" name="Schopnost reagova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Schopnost reagovat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Řešit problémy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Paměť, koncentrace, pozornost, přizpůsobení se…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Škola, pohybové hry, nové pohyby…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Kromě samostatných tréninkových jednotek vhodné zařadit i jako součást přípravy na trénink</a:t>
            </a:r>
          </a:p>
        </p:txBody>
      </p:sp>
      <p:pic>
        <p:nvPicPr>
          <p:cNvPr id="182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43422" y="350110"/>
            <a:ext cx="11513779" cy="76758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Mobili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Mobilita</a:t>
            </a:r>
          </a:p>
        </p:txBody>
      </p:sp>
      <p:sp>
        <p:nvSpPr>
          <p:cNvPr id="185" name="Rozsah pohybu v kloubech…"/>
          <p:cNvSpPr txBox="1"/>
          <p:nvPr>
            <p:ph type="body" idx="21"/>
          </p:nvPr>
        </p:nvSpPr>
        <p:spPr>
          <a:xfrm>
            <a:off x="777230" y="4781939"/>
            <a:ext cx="21848267" cy="231917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698500" indent="-698500">
              <a:buSzPct val="123000"/>
              <a:buChar char="-"/>
              <a:defRPr b="0" sz="4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Rozsah pohybu v kloubech</a:t>
            </a:r>
          </a:p>
          <a:p>
            <a:pPr>
              <a:defRPr b="0" sz="4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   Souvisí i se sílou/svalovou hmotou, stabilitou, zdravím šlach, vazů</a:t>
            </a:r>
          </a:p>
        </p:txBody>
      </p:sp>
      <p:sp>
        <p:nvSpPr>
          <p:cNvPr id="186" name="Ramenní kloub - interní, externí rotace, flexe, extenze, abdukce, addukce…"/>
          <p:cNvSpPr txBox="1"/>
          <p:nvPr>
            <p:ph type="body" sz="half" idx="1"/>
          </p:nvPr>
        </p:nvSpPr>
        <p:spPr>
          <a:xfrm>
            <a:off x="1088826" y="7570199"/>
            <a:ext cx="21225074" cy="598142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Ramenní kloub - interní, externí rotace, flexe, extenze, abdukce, addukce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Hrudní páteř - flexe, extenze, rotace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Kyčle - interní a externí rotace, flexe, extenze, abdukkce, addukce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Kotník - dorzální flexe, plantární flexe, inverze, everze, rotace</a:t>
            </a:r>
          </a:p>
        </p:txBody>
      </p:sp>
      <p:pic>
        <p:nvPicPr>
          <p:cNvPr id="187" name="Snímek obrazovky 2022-09-04 v 22.29.04.png" descr="Snímek obrazovky 2022-09-04 v 22.29.0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83749" y="33433"/>
            <a:ext cx="6506501" cy="53665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tabili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Stabilita</a:t>
            </a:r>
          </a:p>
        </p:txBody>
      </p:sp>
      <p:sp>
        <p:nvSpPr>
          <p:cNvPr id="190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1" name="Schopnost kloubů odolávat nežádoucím pohybů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Schopnost kloubů odolávat nežádoucím pohybům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Souvisí se sílou/svalovou hmotou, mobilitou, zdravím šlach, vazů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Platí stejná pravidla - začínat u jednoduchých cviků a postupně se propracovávat ke složitějším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Mobilita a stabilita - “Joint By Joint Approach”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Mobilita a stabilita - “Joint By Joint Approach”</a:t>
            </a:r>
          </a:p>
        </p:txBody>
      </p:sp>
      <p:sp>
        <p:nvSpPr>
          <p:cNvPr id="194" name="Gray Cook, Mike Boyl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Gray Cook, Mike Boyle</a:t>
            </a:r>
          </a:p>
        </p:txBody>
      </p:sp>
      <p:pic>
        <p:nvPicPr>
          <p:cNvPr id="195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04300" y="2459883"/>
            <a:ext cx="8843323" cy="1072380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ext s odrážkami na snímk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Flexibilita"/>
          <p:cNvSpPr txBox="1"/>
          <p:nvPr>
            <p:ph type="title"/>
          </p:nvPr>
        </p:nvSpPr>
        <p:spPr>
          <a:xfrm>
            <a:off x="1206500" y="303836"/>
            <a:ext cx="21971000" cy="14331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Flexibilita</a:t>
            </a:r>
          </a:p>
        </p:txBody>
      </p:sp>
      <p:sp>
        <p:nvSpPr>
          <p:cNvPr id="199" name="Strečink vs silový trénink v plném rozsahu pohybu?"/>
          <p:cNvSpPr txBox="1"/>
          <p:nvPr>
            <p:ph type="body" idx="21"/>
          </p:nvPr>
        </p:nvSpPr>
        <p:spPr>
          <a:xfrm>
            <a:off x="1206500" y="18522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ctr"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Strečink vs silový trénink v plném rozsahu pohybu?</a:t>
            </a:r>
          </a:p>
        </p:txBody>
      </p:sp>
      <p:pic>
        <p:nvPicPr>
          <p:cNvPr id="200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23378" y="7193215"/>
            <a:ext cx="6279754" cy="6279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75990" y="7261195"/>
            <a:ext cx="6143793" cy="614379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Flexibilita = Schopnost svalu se natáhnout…"/>
          <p:cNvSpPr txBox="1"/>
          <p:nvPr>
            <p:ph type="body" idx="1"/>
          </p:nvPr>
        </p:nvSpPr>
        <p:spPr>
          <a:xfrm>
            <a:off x="1206500" y="3804004"/>
            <a:ext cx="21971000" cy="914501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Flexibilita = Schopnost svalu se natáhnout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Statický strečink  - uklidnění CNS, vhodný např. před spaním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Silový trénink - plný rozsah pohybu - zlepšení flexibility a SÍLY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ilový Trénink"/>
          <p:cNvSpPr txBox="1"/>
          <p:nvPr>
            <p:ph type="title"/>
          </p:nvPr>
        </p:nvSpPr>
        <p:spPr>
          <a:xfrm>
            <a:off x="1206500" y="1081992"/>
            <a:ext cx="21971000" cy="1433164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Silový Trénink</a:t>
            </a:r>
          </a:p>
        </p:txBody>
      </p:sp>
      <p:sp>
        <p:nvSpPr>
          <p:cNvPr id="205" name="Podtitul snímku"/>
          <p:cNvSpPr txBox="1"/>
          <p:nvPr>
            <p:ph type="body" idx="21"/>
          </p:nvPr>
        </p:nvSpPr>
        <p:spPr>
          <a:xfrm>
            <a:off x="1206500" y="2375455"/>
            <a:ext cx="21971000" cy="934779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" name="Silový trénink je forma fyzické aktivity zahrnující intenzivní úsilí proti odporu ve formě závaží (činky, vlastní váha) nebo gravitace (plyometrie)"/>
          <p:cNvSpPr txBox="1"/>
          <p:nvPr>
            <p:ph type="body" idx="1"/>
          </p:nvPr>
        </p:nvSpPr>
        <p:spPr>
          <a:xfrm>
            <a:off x="1206500" y="32071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algn="ctr" defTabSz="457200">
              <a:lnSpc>
                <a:spcPct val="100000"/>
              </a:lnSpc>
              <a:spcBef>
                <a:spcPts val="200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Silový trénink je forma fyzické aktivity zahrnující intenzivní úsilí proti odporu ve formě závaží (činky, vlastní váha) nebo gravitace (plyometrie)</a:t>
            </a:r>
          </a:p>
        </p:txBody>
      </p:sp>
      <p:pic>
        <p:nvPicPr>
          <p:cNvPr id="207" name="Snímek obrazovky 2022-09-09 v 14.05.10.png" descr="Snímek obrazovky 2022-09-09 v 14.05.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47150" y="5042759"/>
            <a:ext cx="6655874" cy="87138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íla"/>
          <p:cNvSpPr txBox="1"/>
          <p:nvPr>
            <p:ph type="title"/>
          </p:nvPr>
        </p:nvSpPr>
        <p:spPr>
          <a:xfrm>
            <a:off x="1206500" y="1905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Síla</a:t>
            </a:r>
          </a:p>
        </p:txBody>
      </p:sp>
      <p:sp>
        <p:nvSpPr>
          <p:cNvPr id="210" name="Benefity silového tréninku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Benefity silového tréninku</a:t>
            </a:r>
          </a:p>
        </p:txBody>
      </p:sp>
      <p:sp>
        <p:nvSpPr>
          <p:cNvPr id="211" name="Zdravotní benefit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Zdravotní benefity 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Prevence zranění - vhodně zvolené cviky mohou sloužit jako forma kompenzace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Silnější pojivové tkáně (šlachy, vazy, hustota kostí)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Větší rozsah pohybu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Sportovní dlouhověkost - nepřímé zvýšení výkonnosti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Rozvoj výkonnosti - Zlepšení neuromuskulární koordinace, vyšší rychlost, výbušnost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íla"/>
          <p:cNvSpPr txBox="1"/>
          <p:nvPr>
            <p:ph type="title"/>
          </p:nvPr>
        </p:nvSpPr>
        <p:spPr>
          <a:xfrm>
            <a:off x="1206500" y="469900"/>
            <a:ext cx="21971000" cy="1433163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Síla</a:t>
            </a:r>
          </a:p>
        </p:txBody>
      </p:sp>
      <p:sp>
        <p:nvSpPr>
          <p:cNvPr id="214" name="Mýty"/>
          <p:cNvSpPr txBox="1"/>
          <p:nvPr>
            <p:ph type="body" idx="21"/>
          </p:nvPr>
        </p:nvSpPr>
        <p:spPr>
          <a:xfrm>
            <a:off x="1206500" y="4386394"/>
            <a:ext cx="21971000" cy="9347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Mýty</a:t>
            </a:r>
          </a:p>
        </p:txBody>
      </p:sp>
      <p:sp>
        <p:nvSpPr>
          <p:cNvPr id="215" name="Silový trénink zastavuje růst…"/>
          <p:cNvSpPr txBox="1"/>
          <p:nvPr>
            <p:ph type="body" idx="1"/>
          </p:nvPr>
        </p:nvSpPr>
        <p:spPr>
          <a:xfrm>
            <a:off x="876300" y="6915505"/>
            <a:ext cx="21971000" cy="825601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Silový trénink zastavuje růst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Silový trénink zpomaluje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Silový trénink způsobuje přílišné osvalení</a:t>
            </a:r>
          </a:p>
        </p:txBody>
      </p:sp>
      <p:pic>
        <p:nvPicPr>
          <p:cNvPr id="216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46066" y="363316"/>
            <a:ext cx="7253734" cy="72537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íla"/>
          <p:cNvSpPr txBox="1"/>
          <p:nvPr>
            <p:ph type="title"/>
          </p:nvPr>
        </p:nvSpPr>
        <p:spPr>
          <a:xfrm>
            <a:off x="1206500" y="495300"/>
            <a:ext cx="22069822" cy="1665037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Síla</a:t>
            </a:r>
          </a:p>
        </p:txBody>
      </p:sp>
      <p:sp>
        <p:nvSpPr>
          <p:cNvPr id="219" name="Pravidla"/>
          <p:cNvSpPr txBox="1"/>
          <p:nvPr>
            <p:ph type="body" idx="21"/>
          </p:nvPr>
        </p:nvSpPr>
        <p:spPr>
          <a:xfrm>
            <a:off x="1206500" y="1995296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Pravidla</a:t>
            </a:r>
          </a:p>
        </p:txBody>
      </p:sp>
      <p:sp>
        <p:nvSpPr>
          <p:cNvPr id="220" name="Držet se jednoduchosti a upřednostňovat kvalitu před kvantitou…"/>
          <p:cNvSpPr txBox="1"/>
          <p:nvPr>
            <p:ph type="body" idx="1"/>
          </p:nvPr>
        </p:nvSpPr>
        <p:spPr>
          <a:xfrm>
            <a:off x="1085254" y="3783267"/>
            <a:ext cx="22213492" cy="8721249"/>
          </a:xfrm>
          <a:prstGeom prst="rect">
            <a:avLst/>
          </a:prstGeom>
        </p:spPr>
        <p:txBody>
          <a:bodyPr/>
          <a:lstStyle/>
          <a:p>
            <a:pPr marL="499872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Držet se jednoduchosti a upřednostňovat kvalitu před kvantitou</a:t>
            </a:r>
          </a:p>
          <a:p>
            <a:pPr marL="499872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Postupovat od jednoduchých/základních variant k těžším</a:t>
            </a:r>
          </a:p>
          <a:p>
            <a:pPr marL="499872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Dodržovat principy progresivního přetížení</a:t>
            </a:r>
          </a:p>
          <a:p>
            <a:pPr marL="499872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Dostatečné pauzy pro regeneraci</a:t>
            </a:r>
          </a:p>
          <a:p>
            <a:pPr marL="499872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Nástroje:</a:t>
            </a:r>
          </a:p>
          <a:p>
            <a:pPr lvl="2" marL="1499616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Vlastní váha</a:t>
            </a:r>
          </a:p>
          <a:p>
            <a:pPr lvl="2" marL="1499616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Volné váhy</a:t>
            </a:r>
          </a:p>
          <a:p>
            <a:pPr lvl="2" marL="1499616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Externí opora (trénink na strojích)</a:t>
            </a:r>
          </a:p>
          <a:p>
            <a:pPr lvl="2" marL="1499616" indent="-499872" defTabSz="1999437">
              <a:spcBef>
                <a:spcPts val="3600"/>
              </a:spcBef>
              <a:defRPr sz="393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Komplexní a izolované cviky</a:t>
            </a:r>
          </a:p>
        </p:txBody>
      </p:sp>
      <p:pic>
        <p:nvPicPr>
          <p:cNvPr id="221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74227" y="4400132"/>
            <a:ext cx="12641923" cy="49157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íla"/>
          <p:cNvSpPr txBox="1"/>
          <p:nvPr>
            <p:ph type="title"/>
          </p:nvPr>
        </p:nvSpPr>
        <p:spPr>
          <a:xfrm>
            <a:off x="1206500" y="6477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Síla</a:t>
            </a:r>
          </a:p>
        </p:txBody>
      </p:sp>
      <p:sp>
        <p:nvSpPr>
          <p:cNvPr id="224" name="Silový trénink dle pohybových vzorů"/>
          <p:cNvSpPr txBox="1"/>
          <p:nvPr>
            <p:ph type="body" idx="21"/>
          </p:nvPr>
        </p:nvSpPr>
        <p:spPr>
          <a:xfrm>
            <a:off x="1206500" y="26015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Silový trénink dle pohybových vzorů</a:t>
            </a:r>
          </a:p>
        </p:txBody>
      </p:sp>
      <p:sp>
        <p:nvSpPr>
          <p:cNvPr id="225" name="Dřep (bilateral/unilateral)…"/>
          <p:cNvSpPr txBox="1"/>
          <p:nvPr>
            <p:ph type="body" idx="1"/>
          </p:nvPr>
        </p:nvSpPr>
        <p:spPr>
          <a:xfrm>
            <a:off x="1206500" y="4908904"/>
            <a:ext cx="21971000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Dřep (bilateral/unilateral)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Kyčelní ohyb (biltareal/unilateral)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Tlak (vertikální/horizontální)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Přítah (vertikální/horizontální)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Střed těla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třed těla"/>
          <p:cNvSpPr txBox="1"/>
          <p:nvPr>
            <p:ph type="title"/>
          </p:nvPr>
        </p:nvSpPr>
        <p:spPr>
          <a:xfrm>
            <a:off x="469900" y="1905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Střed těla</a:t>
            </a:r>
          </a:p>
        </p:txBody>
      </p:sp>
      <p:sp>
        <p:nvSpPr>
          <p:cNvPr id="228" name="Primární funkce"/>
          <p:cNvSpPr txBox="1"/>
          <p:nvPr>
            <p:ph type="body" idx="21"/>
          </p:nvPr>
        </p:nvSpPr>
        <p:spPr>
          <a:xfrm>
            <a:off x="698500" y="22205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Primární funkce</a:t>
            </a:r>
          </a:p>
        </p:txBody>
      </p:sp>
      <p:sp>
        <p:nvSpPr>
          <p:cNvPr id="229" name="Spojnice mezi spodní a vrchní částí těla…"/>
          <p:cNvSpPr txBox="1"/>
          <p:nvPr>
            <p:ph type="body" idx="1"/>
          </p:nvPr>
        </p:nvSpPr>
        <p:spPr>
          <a:xfrm>
            <a:off x="698500" y="4248504"/>
            <a:ext cx="21971000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Spojnice mezi spodní a vrchní částí těla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Stabilita páteře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Svaly středu těla: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Bránice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Břišní svaly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Extenzory páteře</a:t>
            </a:r>
          </a:p>
          <a:p>
            <a:pPr lvl="2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Pánevní dno a svaly v oblasti kyčlí</a:t>
            </a:r>
          </a:p>
        </p:txBody>
      </p:sp>
      <p:pic>
        <p:nvPicPr>
          <p:cNvPr id="230" name="Snímek obrazovky 2022-09-08 v 23.08.00.png" descr="Snímek obrazovky 2022-09-08 v 23.08.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52500" y="3752241"/>
            <a:ext cx="9575800" cy="8763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třed těla"/>
          <p:cNvSpPr txBox="1"/>
          <p:nvPr>
            <p:ph type="title"/>
          </p:nvPr>
        </p:nvSpPr>
        <p:spPr>
          <a:xfrm>
            <a:off x="1206500" y="3175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Střed těla</a:t>
            </a:r>
          </a:p>
        </p:txBody>
      </p:sp>
      <p:sp>
        <p:nvSpPr>
          <p:cNvPr id="233" name="Dýchání"/>
          <p:cNvSpPr txBox="1"/>
          <p:nvPr>
            <p:ph type="body" idx="21"/>
          </p:nvPr>
        </p:nvSpPr>
        <p:spPr>
          <a:xfrm>
            <a:off x="1206500" y="2655696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Dýchání</a:t>
            </a:r>
          </a:p>
        </p:txBody>
      </p:sp>
      <p:sp>
        <p:nvSpPr>
          <p:cNvPr id="234" name="V silovém tréninku se využívá tzv. Valsalvův manévr. Jedná se o silový nádech a výdech zejména přes ústa. Princip tohoto dechu je podobný, jako kdybyste se pokoušeli nafouknout velmi tuhý balónek. Zvýšený tlak v plicích slouží jako stimul pro zpevnění sv"/>
          <p:cNvSpPr txBox="1"/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pPr marL="0" indent="0" algn="just" defTabSz="457200">
              <a:lnSpc>
                <a:spcPct val="100000"/>
              </a:lnSpc>
              <a:spcBef>
                <a:spcPts val="2000"/>
              </a:spcBef>
              <a:buSzTx/>
              <a:buNone/>
              <a:defRPr>
                <a:solidFill>
                  <a:srgbClr val="4747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 silovém tréninku se využívá tzv. Valsalvův manévr. Jedná se o silový nádech a výdech zejména přes ústa. Princip tohoto dechu je podobný, jako kdybyste se pokoušeli nafouknout velmi tuhý balónek. Zvýšený tlak v plicích slouží jako stimul pro zpevnění svalstva (tento jev se nazývá pneumomuskulární reflex) a největšího zpevnění je pak dosaženo při výdechu. Hlavním přínosem tohoto dechu je zvýšení nitrobřišního tlaku, který snižuje tlak na meziobratlové ploténky a tím i pravděpodobnost jejich zranění, a zvyšuje stabilitu v bederní části.</a:t>
            </a:r>
          </a:p>
          <a:p>
            <a:pPr marL="0" indent="0" algn="just" defTabSz="457200">
              <a:lnSpc>
                <a:spcPct val="100000"/>
              </a:lnSpc>
              <a:spcBef>
                <a:spcPts val="2000"/>
              </a:spcBef>
              <a:buSzTx/>
              <a:buNone/>
              <a:defRPr>
                <a:solidFill>
                  <a:srgbClr val="4747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just" defTabSz="457200">
              <a:lnSpc>
                <a:spcPct val="100000"/>
              </a:lnSpc>
              <a:spcBef>
                <a:spcPts val="2000"/>
              </a:spcBef>
              <a:buSzTx/>
              <a:buNone/>
              <a:defRPr>
                <a:solidFill>
                  <a:srgbClr val="4747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hlinkClick r:id="rId2" invalidUrl="" action="" tgtFrame="" tooltip="" history="1" highlightClick="0" endSnd="0"/>
              </a:rPr>
              <a:t>www.barbargym.cz</a:t>
            </a:r>
          </a:p>
        </p:txBody>
      </p:sp>
      <p:pic>
        <p:nvPicPr>
          <p:cNvPr id="235" name="Snímek obrazovky 2022-09-04 v 22.22.22.png" descr="Snímek obrazovky 2022-09-04 v 22.22.2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21850" y="9283700"/>
            <a:ext cx="10277986" cy="41111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třed těla"/>
          <p:cNvSpPr txBox="1"/>
          <p:nvPr>
            <p:ph type="title"/>
          </p:nvPr>
        </p:nvSpPr>
        <p:spPr>
          <a:xfrm>
            <a:off x="1206500" y="4953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Střed těla</a:t>
            </a:r>
          </a:p>
        </p:txBody>
      </p:sp>
      <p:sp>
        <p:nvSpPr>
          <p:cNvPr id="238" name="Rozdělění dle pohybu a stabilizace"/>
          <p:cNvSpPr txBox="1"/>
          <p:nvPr>
            <p:ph type="body" idx="21"/>
          </p:nvPr>
        </p:nvSpPr>
        <p:spPr>
          <a:xfrm>
            <a:off x="1206500" y="2249296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ctr">
              <a:defRPr sz="5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Rozdělění dle pohybu a stabilizace</a:t>
            </a:r>
          </a:p>
        </p:txBody>
      </p:sp>
      <p:sp>
        <p:nvSpPr>
          <p:cNvPr id="239" name="Flexe x Antiflex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863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Flexe x Antiflexe</a:t>
            </a:r>
          </a:p>
          <a:p>
            <a:pPr lvl="3" marL="219455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Sed-leh x Výdrž v extenzi</a:t>
            </a:r>
          </a:p>
          <a:p>
            <a:pPr marL="54863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Extenze x Antiextenze</a:t>
            </a:r>
          </a:p>
          <a:p>
            <a:pPr lvl="3" marL="219455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Hyperextenze x Plank</a:t>
            </a:r>
          </a:p>
          <a:p>
            <a:pPr marL="54863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Laterální flexe x Antilaterální flexe</a:t>
            </a:r>
          </a:p>
          <a:p>
            <a:pPr lvl="3" marL="219455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Úklony x Farmářská chůze s jednoručkou</a:t>
            </a:r>
          </a:p>
          <a:p>
            <a:pPr marL="54863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Rotace x Antirotace</a:t>
            </a:r>
          </a:p>
          <a:p>
            <a:pPr lvl="3" marL="2194559" indent="-548639" defTabSz="2194505">
              <a:spcBef>
                <a:spcPts val="4000"/>
              </a:spcBef>
              <a:defRPr sz="431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Rotační cviky x Paloff Press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Dřep"/>
          <p:cNvSpPr txBox="1"/>
          <p:nvPr>
            <p:ph type="title"/>
          </p:nvPr>
        </p:nvSpPr>
        <p:spPr>
          <a:xfrm>
            <a:off x="1206500" y="450236"/>
            <a:ext cx="21971000" cy="14331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Dřep</a:t>
            </a:r>
          </a:p>
        </p:txBody>
      </p:sp>
      <p:sp>
        <p:nvSpPr>
          <p:cNvPr id="242" name="Bilateral (Dřep)                              Unilateral (Split Squat/Výpad)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1"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    Bilateral (Dřep)                              Unilateral (Split Squat/Výpad)</a:t>
            </a:r>
          </a:p>
        </p:txBody>
      </p:sp>
      <p:grpSp>
        <p:nvGrpSpPr>
          <p:cNvPr id="245" name="Galerie obrázků"/>
          <p:cNvGrpSpPr/>
          <p:nvPr/>
        </p:nvGrpSpPr>
        <p:grpSpPr>
          <a:xfrm>
            <a:off x="2852438" y="3604636"/>
            <a:ext cx="6884575" cy="9289748"/>
            <a:chOff x="0" y="0"/>
            <a:chExt cx="6884573" cy="9289746"/>
          </a:xfrm>
        </p:grpSpPr>
        <p:pic>
          <p:nvPicPr>
            <p:cNvPr id="243" name="Snímek obrazovky 2022-08-29 v 18.04.44.png" descr="Snímek obrazovky 2022-08-29 v 18.04.44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512" t="0" r="6512" b="0"/>
            <a:stretch>
              <a:fillRect/>
            </a:stretch>
          </p:blipFill>
          <p:spPr>
            <a:xfrm>
              <a:off x="0" y="0"/>
              <a:ext cx="6884574" cy="87013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4" name="Titulek"/>
            <p:cNvSpPr/>
            <p:nvPr/>
          </p:nvSpPr>
          <p:spPr>
            <a:xfrm>
              <a:off x="0" y="8777580"/>
              <a:ext cx="6884574" cy="5121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Titulek</a:t>
              </a:r>
            </a:p>
          </p:txBody>
        </p:sp>
      </p:grpSp>
      <p:pic>
        <p:nvPicPr>
          <p:cNvPr id="246" name="Obrázek" descr="Obrázek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035524" y="3543304"/>
            <a:ext cx="6706884" cy="8942512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ext s odrážkami na snímk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Kyčelní ohyb (Mrtvý tah)"/>
          <p:cNvSpPr txBox="1"/>
          <p:nvPr>
            <p:ph type="title"/>
          </p:nvPr>
        </p:nvSpPr>
        <p:spPr>
          <a:xfrm>
            <a:off x="1206500" y="195381"/>
            <a:ext cx="21971000" cy="14331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Kyčelní ohyb (Mrtvý tah)</a:t>
            </a:r>
          </a:p>
        </p:txBody>
      </p:sp>
      <p:sp>
        <p:nvSpPr>
          <p:cNvPr id="250" name="Bilateral                                           Unilateral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8" marL="0" indent="3657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Bilateral                                           Unilateral</a:t>
            </a:r>
          </a:p>
        </p:txBody>
      </p:sp>
      <p:pic>
        <p:nvPicPr>
          <p:cNvPr id="251" name="Obrázek" descr="Obrázek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8923" y="3765183"/>
            <a:ext cx="5624689" cy="7499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Snímek obrazovky 2022-08-29 v 18.10.00.png" descr="Snímek obrazovky 2022-08-29 v 18.10.0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106" y="3798160"/>
            <a:ext cx="5134465" cy="74336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FullSizeRender.jpg" descr="FullSizeRender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10856" y="3523751"/>
            <a:ext cx="4471044" cy="7982449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ext s odrážkami na snímk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lak"/>
          <p:cNvSpPr txBox="1"/>
          <p:nvPr>
            <p:ph type="title"/>
          </p:nvPr>
        </p:nvSpPr>
        <p:spPr>
          <a:xfrm>
            <a:off x="1206500" y="2921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Tlak</a:t>
            </a:r>
          </a:p>
        </p:txBody>
      </p:sp>
      <p:sp>
        <p:nvSpPr>
          <p:cNvPr id="257" name="Vertikální                                              Horizontální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7" marL="0" indent="3200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Vertikální                                              Horizontální</a:t>
            </a:r>
          </a:p>
        </p:txBody>
      </p:sp>
      <p:pic>
        <p:nvPicPr>
          <p:cNvPr id="258" name="Snímek obrazovky 2022-08-29 v 18.17.33.png" descr="Snímek obrazovky 2022-08-29 v 18.17.3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96521" y="4325518"/>
            <a:ext cx="4927601" cy="8101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Snímek obrazovky 2022-08-29 v 18.19.04.png" descr="Snímek obrazovky 2022-08-29 v 18.19.0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9310" y="4274410"/>
            <a:ext cx="4927601" cy="820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Snímek obrazovky 2022-08-29 v 18.20.21.png" descr="Snímek obrazovky 2022-08-29 v 18.20.2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43052" y="4274410"/>
            <a:ext cx="7048501" cy="820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Obrázek" descr="Obrázek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104085" y="4325518"/>
            <a:ext cx="6076489" cy="8101984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Text s odrážkami na snímk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ah"/>
          <p:cNvSpPr txBox="1"/>
          <p:nvPr>
            <p:ph type="title"/>
          </p:nvPr>
        </p:nvSpPr>
        <p:spPr>
          <a:xfrm>
            <a:off x="1206500" y="3175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Tah</a:t>
            </a:r>
          </a:p>
        </p:txBody>
      </p:sp>
      <p:sp>
        <p:nvSpPr>
          <p:cNvPr id="265" name="Vertikální                                     Horiziontální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8" marL="0" indent="3657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Vertikální                                     Horiziontální</a:t>
            </a:r>
          </a:p>
        </p:txBody>
      </p:sp>
      <p:pic>
        <p:nvPicPr>
          <p:cNvPr id="266" name="Snímek obrazovky 2022-09-03 v 18.22.05.png" descr="Snímek obrazovky 2022-09-03 v 18.22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7950" y="4343744"/>
            <a:ext cx="3637664" cy="80655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Snímek obrazovky 2022-09-03 v 18.29.47.png" descr="Snímek obrazovky 2022-09-03 v 18.29.4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918950" y="4185752"/>
            <a:ext cx="6197600" cy="8381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Snímek obrazovky 2022-09-03 v 18.35.29.png" descr="Snímek obrazovky 2022-09-03 v 18.35.2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197576" y="4105910"/>
            <a:ext cx="6084825" cy="8541200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Text s odrážkami na snímku"/>
          <p:cNvSpPr txBox="1"/>
          <p:nvPr>
            <p:ph type="body" idx="1"/>
          </p:nvPr>
        </p:nvSpPr>
        <p:spPr>
          <a:xfrm>
            <a:off x="749300" y="1479904"/>
            <a:ext cx="21971000" cy="82560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Výbušno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Výbušnost</a:t>
            </a:r>
          </a:p>
        </p:txBody>
      </p:sp>
      <p:sp>
        <p:nvSpPr>
          <p:cNvPr id="272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" name="= vyvinutí co nejvyšší možné síly za co nejkratší čas…"/>
          <p:cNvSpPr txBox="1"/>
          <p:nvPr>
            <p:ph type="body" idx="1"/>
          </p:nvPr>
        </p:nvSpPr>
        <p:spPr>
          <a:xfrm>
            <a:off x="1206500" y="4680304"/>
            <a:ext cx="21971000" cy="825601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= vyvinutí co nejvyšší možné síly za co nejkratší čas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základy, od jednoduchého po složité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měl by předcházet systematický silový trénink nebo alespoň doplňovat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vhodné zařazení medicinbalů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postupná progrese tréninku skoků a plyometrie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Je olympijské vzpírání nutné?"/>
          <p:cNvSpPr txBox="1"/>
          <p:nvPr>
            <p:ph type="title"/>
          </p:nvPr>
        </p:nvSpPr>
        <p:spPr>
          <a:xfrm>
            <a:off x="1206500" y="495300"/>
            <a:ext cx="21971000" cy="14331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Je olympijské vzpírání nutné?</a:t>
            </a:r>
          </a:p>
        </p:txBody>
      </p:sp>
      <p:sp>
        <p:nvSpPr>
          <p:cNvPr id="276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7" name="Text s odrážkami na snímk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78" name="Snímek obrazovky 2022-09-08 v 22.45.50.png" descr="Snímek obrazovky 2022-09-08 v 22.45.5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1000" y="2188465"/>
            <a:ext cx="8895309" cy="112489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Vzorový trénink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Vzorový trénink 1</a:t>
            </a:r>
          </a:p>
        </p:txBody>
      </p:sp>
      <p:sp>
        <p:nvSpPr>
          <p:cNvPr id="281" name="začátečník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začátečník </a:t>
            </a:r>
          </a:p>
        </p:txBody>
      </p:sp>
      <p:sp>
        <p:nvSpPr>
          <p:cNvPr id="282" name="A) warm-up (pohybové hry, švihadlo, dynamický strečink/zvířecí chůze apod.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A) warm-up (pohybové hry, švihadlo, dynamický strečink/zvířecí chůze apod.)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B) Střed těla - dýchání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C) Technika dřep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D) Technika kyčel ohyb (RDL, Glute bridge, …)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E) Tlak horizont (technika kliku/neg. klik, jednoručky, …)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F) Přítah horizont (táhnutí saní, lano, …)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Vzorový trénink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Vzorový trénink 2</a:t>
            </a:r>
          </a:p>
        </p:txBody>
      </p:sp>
      <p:sp>
        <p:nvSpPr>
          <p:cNvPr id="285" name="začátečník - level 2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začátečník - level 2</a:t>
            </a:r>
          </a:p>
        </p:txBody>
      </p:sp>
      <p:sp>
        <p:nvSpPr>
          <p:cNvPr id="286" name="A) warm up (mobilita + stabilita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A) warm up (mobilita + stabilita)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B)Pogo jumps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C) technika dopadu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D) Split squat s oporou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E) Klik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F) Stahování kladky/shyby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G) Farmářská chůze - jednostranné zatížení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Vzorový trénink 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Vzorový trénink 3</a:t>
            </a:r>
          </a:p>
        </p:txBody>
      </p:sp>
      <p:sp>
        <p:nvSpPr>
          <p:cNvPr id="289" name="Pokročilý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Pokročilý</a:t>
            </a:r>
          </a:p>
        </p:txBody>
      </p:sp>
      <p:sp>
        <p:nvSpPr>
          <p:cNvPr id="290" name="A)Technika Clean/Snatch/Výraz nad hlav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A)Technika Clean/Snatch/Výraz nad hlavu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B1)Trapbar mrtvý tah 4-6x 3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B2) CMJ Jump 4-6x 3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C1) Bench Press 4-6x 3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C2) Shyby nadhmat 4-6x 3-5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D) Cable chop/lift 2-3x 10+10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Vzorový trénink 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Vzorový trénink 4</a:t>
            </a:r>
          </a:p>
        </p:txBody>
      </p:sp>
      <p:sp>
        <p:nvSpPr>
          <p:cNvPr id="293" name="Podtitul snímku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" name="A) Landmine Push Press s odporovým bandem 4x5+5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A) Landmine Push Press s odporovým bandem 4x5+5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B) Hang Power Snatch 3x3 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C1) Box Squat 3x3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C2) CMJ Jump 3x3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D) DB row 3x8+8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E) Hamstring Curl 2x10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www.stanislavbrejcha.cz   sbrejcha@seznam.cz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hlinkClick r:id="rId2" invalidUrl="" action="" tgtFrame="" tooltip="" history="1" highlightClick="0" endSnd="0"/>
              </a:rPr>
              <a:t>www.stanislavbrejcha.cz</a:t>
            </a:r>
            <a:r>
              <a:t>   </a:t>
            </a:r>
            <a:r>
              <a:rPr u="sng">
                <a:hlinkClick r:id="rId3" invalidUrl="" action="" tgtFrame="" tooltip="" history="1" highlightClick="0" endSnd="0"/>
              </a:rPr>
              <a:t>sbrejcha@seznam.cz</a:t>
            </a:r>
          </a:p>
        </p:txBody>
      </p:sp>
      <p:sp>
        <p:nvSpPr>
          <p:cNvPr id="297" name="Děkuji za pozornost!"/>
          <p:cNvSpPr txBox="1"/>
          <p:nvPr>
            <p:ph type="ctrTitle"/>
          </p:nvPr>
        </p:nvSpPr>
        <p:spPr>
          <a:xfrm>
            <a:off x="1765296" y="-188518"/>
            <a:ext cx="21971004" cy="4648201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Děkuji za pozornost!</a:t>
            </a:r>
          </a:p>
        </p:txBody>
      </p:sp>
      <p:pic>
        <p:nvPicPr>
          <p:cNvPr id="298" name="4525.jpeg" descr="452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02832" y="3026089"/>
            <a:ext cx="9295560" cy="7663822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Podtitul prezentac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